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media/image11.jpg" ContentType="image/jpeg"/>
  <Override PartName="/ppt/media/image12.jpg" ContentType="image/jpeg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282" r:id="rId4"/>
    <p:sldId id="283" r:id="rId5"/>
    <p:sldId id="285" r:id="rId6"/>
    <p:sldId id="286" r:id="rId7"/>
    <p:sldId id="290" r:id="rId8"/>
    <p:sldId id="291" r:id="rId9"/>
    <p:sldId id="287" r:id="rId10"/>
    <p:sldId id="284" r:id="rId11"/>
    <p:sldId id="292" r:id="rId12"/>
    <p:sldId id="288" r:id="rId13"/>
    <p:sldId id="261" r:id="rId14"/>
    <p:sldId id="289" r:id="rId15"/>
    <p:sldId id="293" r:id="rId16"/>
    <p:sldId id="294" r:id="rId1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1A322-CC9C-43FC-90EF-FEBB459E830E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15FC2-ECAF-4D79-8D17-A0992109A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5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B15FC2-ECAF-4D79-8D17-A0992109A24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63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B6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 u="heavy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95D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B6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461887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85977" y="1129283"/>
            <a:ext cx="10842752" cy="259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17903" y="1594103"/>
            <a:ext cx="1969008" cy="304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 u="heavy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B6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83513" y="3400044"/>
            <a:ext cx="10842752" cy="259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 u="heavy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B6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461887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85977" y="1129283"/>
            <a:ext cx="10842752" cy="259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1627" y="6242303"/>
            <a:ext cx="335280" cy="5455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3B6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461887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2525" y="1784045"/>
            <a:ext cx="10886948" cy="1557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 u="heavy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5561" y="1290675"/>
            <a:ext cx="10980877" cy="4648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95D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50344" y="6549738"/>
            <a:ext cx="146684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003B6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://www.flickr.com/photos/35533225@N08/3898852059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hyperlink" Target="http://thepomoblog.com/index.php/thinking-about-death-during-the-great-quarantine/" TargetMode="Externa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678966" y="3428896"/>
            <a:ext cx="10842752" cy="259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3400" y="1321307"/>
            <a:ext cx="11006073" cy="15645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8110">
              <a:lnSpc>
                <a:spcPts val="6984"/>
              </a:lnSpc>
              <a:spcBef>
                <a:spcPts val="100"/>
              </a:spcBef>
              <a:tabLst>
                <a:tab pos="3674110" algn="l"/>
              </a:tabLst>
            </a:pPr>
            <a:r>
              <a:rPr u="none" spc="-5" dirty="0">
                <a:latin typeface="Arial Nova" panose="020B0604020202020204" pitchFamily="34" charset="0"/>
                <a:ea typeface="Cambria" panose="02040503050406030204" pitchFamily="18" charset="0"/>
              </a:rPr>
              <a:t>SU</a:t>
            </a:r>
            <a:r>
              <a:rPr lang="en-US" u="none" spc="-5" dirty="0">
                <a:latin typeface="Arial Nova" panose="020B0604020202020204" pitchFamily="34" charset="0"/>
                <a:ea typeface="Cambria" panose="02040503050406030204" pitchFamily="18" charset="0"/>
              </a:rPr>
              <a:t>SLA</a:t>
            </a:r>
            <a:endParaRPr u="none" dirty="0">
              <a:latin typeface="Arial Nova" panose="020B0604020202020204" pitchFamily="34" charset="0"/>
              <a:ea typeface="Cambria" panose="02040503050406030204" pitchFamily="18" charset="0"/>
            </a:endParaRPr>
          </a:p>
          <a:p>
            <a:pPr marL="118110">
              <a:lnSpc>
                <a:spcPts val="5065"/>
              </a:lnSpc>
              <a:tabLst>
                <a:tab pos="2586355" algn="l"/>
                <a:tab pos="10873740" algn="l"/>
              </a:tabLst>
            </a:pPr>
            <a:r>
              <a:rPr sz="4400" spc="-20" dirty="0">
                <a:latin typeface="Arial Nova" panose="020B0604020202020204" pitchFamily="34" charset="0"/>
                <a:ea typeface="Cambria" panose="02040503050406030204" pitchFamily="18" charset="0"/>
              </a:rPr>
              <a:t>Safe</a:t>
            </a:r>
            <a:r>
              <a:rPr sz="4400" spc="-25" dirty="0">
                <a:latin typeface="Arial Nova" panose="020B0604020202020204" pitchFamily="34" charset="0"/>
                <a:ea typeface="Cambria" panose="02040503050406030204" pitchFamily="18" charset="0"/>
              </a:rPr>
              <a:t> </a:t>
            </a:r>
            <a:r>
              <a:rPr sz="4400" spc="-150" dirty="0">
                <a:latin typeface="Arial Nova" panose="020B0604020202020204" pitchFamily="34" charset="0"/>
                <a:ea typeface="Cambria" panose="02040503050406030204" pitchFamily="18" charset="0"/>
              </a:rPr>
              <a:t>To</a:t>
            </a:r>
            <a:r>
              <a:rPr lang="en-US" sz="4400" spc="-150" dirty="0">
                <a:latin typeface="Arial Nova" panose="020B0604020202020204" pitchFamily="34" charset="0"/>
                <a:ea typeface="Cambria" panose="02040503050406030204" pitchFamily="18" charset="0"/>
              </a:rPr>
              <a:t> </a:t>
            </a:r>
            <a:r>
              <a:rPr sz="4400" spc="15" dirty="0">
                <a:latin typeface="Arial Nova" panose="020B0604020202020204" pitchFamily="34" charset="0"/>
                <a:ea typeface="Cambria" panose="02040503050406030204" pitchFamily="18" charset="0"/>
              </a:rPr>
              <a:t>Return</a:t>
            </a:r>
            <a:r>
              <a:rPr sz="4400" spc="15" dirty="0"/>
              <a:t>	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762000" y="4572000"/>
            <a:ext cx="7849718" cy="7771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dirty="0">
                <a:solidFill>
                  <a:schemeClr val="bg1"/>
                </a:solidFill>
                <a:latin typeface="Arial Nova" panose="020B0504020202020204" pitchFamily="34" charset="0"/>
                <a:cs typeface="Arial"/>
              </a:rPr>
              <a:t>Paul Crawford, MD, </a:t>
            </a:r>
            <a:r>
              <a:rPr lang="en-US" sz="1600" dirty="0">
                <a:solidFill>
                  <a:schemeClr val="bg1"/>
                </a:solidFill>
                <a:effectLst/>
                <a:latin typeface="Arial Nova" panose="020B0504020202020204" pitchFamily="34" charset="0"/>
              </a:rPr>
              <a:t>Medical Director - Professional Staff Services</a:t>
            </a:r>
            <a:endParaRPr lang="en-US" sz="1600" dirty="0">
              <a:solidFill>
                <a:schemeClr val="bg1"/>
              </a:solidFill>
              <a:latin typeface="Arial Nova" panose="020B0504020202020204" pitchFamily="34" charset="0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dirty="0">
                <a:solidFill>
                  <a:schemeClr val="bg1"/>
                </a:solidFill>
                <a:latin typeface="Arial Nova" panose="020B0504020202020204" pitchFamily="34" charset="0"/>
                <a:cs typeface="Arial"/>
              </a:rPr>
              <a:t>Denise Taylor, RN, Infection Control Specialist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dirty="0">
                <a:solidFill>
                  <a:schemeClr val="bg1"/>
                </a:solidFill>
                <a:latin typeface="Arial Nova" panose="020B0504020202020204" pitchFamily="34" charset="0"/>
                <a:cs typeface="Arial"/>
              </a:rPr>
              <a:t>Emily Robert, RN, Infection Control Specialist</a:t>
            </a:r>
            <a:endParaRPr sz="1600" dirty="0">
              <a:solidFill>
                <a:schemeClr val="bg1"/>
              </a:solidFill>
              <a:latin typeface="Arial Nova" panose="020B0504020202020204" pitchFamily="34" charset="0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-76200" y="2"/>
            <a:ext cx="121786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A5D673-ED18-49C3-A7BA-E42614F91139}"/>
              </a:ext>
            </a:extLst>
          </p:cNvPr>
          <p:cNvSpPr txBox="1"/>
          <p:nvPr/>
        </p:nvSpPr>
        <p:spPr>
          <a:xfrm>
            <a:off x="1288026" y="1533281"/>
            <a:ext cx="6560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Arial Nova" panose="020B0504020202020204" pitchFamily="34" charset="0"/>
              </a:rPr>
              <a:t>Isolation</a:t>
            </a:r>
            <a:r>
              <a:rPr lang="en-US" sz="2400" dirty="0">
                <a:solidFill>
                  <a:schemeClr val="tx2"/>
                </a:solidFill>
                <a:latin typeface="Arial Nova" panose="020B0504020202020204" pitchFamily="34" charset="0"/>
              </a:rPr>
              <a:t> separates sick people with a contagious disease from people who are not sick.</a:t>
            </a:r>
          </a:p>
          <a:p>
            <a:endParaRPr lang="en-US" sz="2400" dirty="0">
              <a:solidFill>
                <a:schemeClr val="tx2"/>
              </a:solidFill>
              <a:latin typeface="Arial Nova" panose="020B0504020202020204" pitchFamily="34" charset="0"/>
            </a:endParaRPr>
          </a:p>
        </p:txBody>
      </p:sp>
      <p:pic>
        <p:nvPicPr>
          <p:cNvPr id="8" name="Picture 7" descr="A picture containing text, book, sitting, person&#10;&#10;Description automatically generated">
            <a:extLst>
              <a:ext uri="{FF2B5EF4-FFF2-40B4-BE49-F238E27FC236}">
                <a16:creationId xmlns:a16="http://schemas.microsoft.com/office/drawing/2014/main" id="{4720ACC9-E166-49B5-B648-EC8CF7C35D1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t="33569"/>
          <a:stretch/>
        </p:blipFill>
        <p:spPr>
          <a:xfrm>
            <a:off x="4244821" y="3344618"/>
            <a:ext cx="6750358" cy="24673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655AB07-54C4-46E4-87C2-5EECCD6D145B}"/>
              </a:ext>
            </a:extLst>
          </p:cNvPr>
          <p:cNvSpPr txBox="1"/>
          <p:nvPr/>
        </p:nvSpPr>
        <p:spPr>
          <a:xfrm>
            <a:off x="3283798" y="4767279"/>
            <a:ext cx="5715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pic>
        <p:nvPicPr>
          <p:cNvPr id="11" name="Picture 10" descr="A sign on the side of a building&#10;&#10;Description automatically generated">
            <a:extLst>
              <a:ext uri="{FF2B5EF4-FFF2-40B4-BE49-F238E27FC236}">
                <a16:creationId xmlns:a16="http://schemas.microsoft.com/office/drawing/2014/main" id="{AAAAFB05-71FA-4975-A121-6C9D5300290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l="21597" t="22874" r="22270" b="24789"/>
          <a:stretch/>
        </p:blipFill>
        <p:spPr>
          <a:xfrm>
            <a:off x="7620000" y="816148"/>
            <a:ext cx="3581399" cy="21336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D2679F8-B080-4A92-AA1C-7FE99A1DD0D2}"/>
              </a:ext>
            </a:extLst>
          </p:cNvPr>
          <p:cNvSpPr txBox="1"/>
          <p:nvPr/>
        </p:nvSpPr>
        <p:spPr>
          <a:xfrm>
            <a:off x="7924800" y="4385847"/>
            <a:ext cx="4939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F5C4ED-FA3C-4156-BF39-698B041D096D}"/>
              </a:ext>
            </a:extLst>
          </p:cNvPr>
          <p:cNvSpPr txBox="1"/>
          <p:nvPr/>
        </p:nvSpPr>
        <p:spPr>
          <a:xfrm>
            <a:off x="1261523" y="2747462"/>
            <a:ext cx="243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Arial Nova" panose="020B0504020202020204" pitchFamily="34" charset="0"/>
              </a:rPr>
              <a:t>Quarantine</a:t>
            </a:r>
            <a:r>
              <a:rPr lang="en-US" sz="2400" dirty="0">
                <a:solidFill>
                  <a:schemeClr val="tx2"/>
                </a:solidFill>
                <a:latin typeface="Arial Nova" panose="020B0504020202020204" pitchFamily="34" charset="0"/>
              </a:rPr>
              <a:t> separates and restricts the movement of people who were exposed to a contagious disease to see if they become sick.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83755-5E64-432B-93A5-70571DC4E0DA}"/>
              </a:ext>
            </a:extLst>
          </p:cNvPr>
          <p:cNvSpPr txBox="1"/>
          <p:nvPr/>
        </p:nvSpPr>
        <p:spPr>
          <a:xfrm>
            <a:off x="1371600" y="681509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Arial Nova" panose="020B0504020202020204" pitchFamily="34" charset="0"/>
              </a:rPr>
              <a:t>ISOLATION vs. QUARANTINE</a:t>
            </a:r>
          </a:p>
        </p:txBody>
      </p:sp>
    </p:spTree>
    <p:extLst>
      <p:ext uri="{BB962C8B-B14F-4D97-AF65-F5344CB8AC3E}">
        <p14:creationId xmlns:p14="http://schemas.microsoft.com/office/powerpoint/2010/main" val="3912193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-14796" y="-31070"/>
            <a:ext cx="121786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799A7F-95D4-4284-ACA9-8C3E39169FFB}"/>
              </a:ext>
            </a:extLst>
          </p:cNvPr>
          <p:cNvSpPr txBox="1"/>
          <p:nvPr/>
        </p:nvSpPr>
        <p:spPr>
          <a:xfrm>
            <a:off x="1221669" y="1626376"/>
            <a:ext cx="6400800" cy="3695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rial Nova" panose="020B0504020202020204" pitchFamily="34" charset="0"/>
            </a:endParaRPr>
          </a:p>
          <a:p>
            <a:pPr marL="342900" indent="-34290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Arial Nova" panose="020B0504020202020204" pitchFamily="34" charset="0"/>
              </a:rPr>
              <a:t>Partnered with Ochsner Health System</a:t>
            </a:r>
          </a:p>
          <a:p>
            <a:pPr marL="342900" indent="-342900">
              <a:buClr>
                <a:srgbClr val="FFC00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342900" indent="-342900"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Arial Nova" panose="020B0504020202020204" pitchFamily="34" charset="0"/>
              </a:rPr>
              <a:t>On-site assessment conducted May 26, 2020</a:t>
            </a:r>
          </a:p>
          <a:p>
            <a:pPr marL="342900" indent="-342900">
              <a:buClr>
                <a:srgbClr val="FFC00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187325" marR="374650" indent="-175260">
              <a:lnSpc>
                <a:spcPts val="2590"/>
              </a:lnSpc>
              <a:spcBef>
                <a:spcPts val="425"/>
              </a:spcBef>
              <a:buClr>
                <a:srgbClr val="EFAC07"/>
              </a:buClr>
              <a:buFont typeface="Arial"/>
              <a:buChar char="•"/>
              <a:tabLst>
                <a:tab pos="187960" algn="l"/>
              </a:tabLst>
            </a:pPr>
            <a:r>
              <a:rPr lang="en-US" spc="-15" dirty="0">
                <a:solidFill>
                  <a:srgbClr val="003B6C"/>
                </a:solidFill>
                <a:cs typeface="Calibri"/>
              </a:rPr>
              <a:t>Activate </a:t>
            </a:r>
            <a:r>
              <a:rPr lang="en-US" spc="-30" dirty="0">
                <a:solidFill>
                  <a:srgbClr val="003B6C"/>
                </a:solidFill>
                <a:cs typeface="Calibri"/>
              </a:rPr>
              <a:t>Temperature </a:t>
            </a:r>
            <a:r>
              <a:rPr lang="en-US" spc="-5" dirty="0">
                <a:solidFill>
                  <a:srgbClr val="003B6C"/>
                </a:solidFill>
                <a:cs typeface="Calibri"/>
              </a:rPr>
              <a:t>Check </a:t>
            </a:r>
            <a:r>
              <a:rPr lang="en-US" spc="-10" dirty="0">
                <a:solidFill>
                  <a:srgbClr val="003B6C"/>
                </a:solidFill>
                <a:cs typeface="Calibri"/>
              </a:rPr>
              <a:t>Stations </a:t>
            </a:r>
            <a:r>
              <a:rPr lang="en-US" spc="-5" dirty="0">
                <a:solidFill>
                  <a:srgbClr val="003B6C"/>
                </a:solidFill>
                <a:cs typeface="Calibri"/>
              </a:rPr>
              <a:t>(1 Ochsner/LSU </a:t>
            </a:r>
            <a:r>
              <a:rPr lang="en-US" spc="-60" dirty="0">
                <a:solidFill>
                  <a:srgbClr val="003B6C"/>
                </a:solidFill>
                <a:cs typeface="Calibri"/>
              </a:rPr>
              <a:t>Temp </a:t>
            </a:r>
            <a:r>
              <a:rPr lang="en-US" spc="-15" dirty="0">
                <a:solidFill>
                  <a:srgbClr val="003B6C"/>
                </a:solidFill>
                <a:cs typeface="Calibri"/>
              </a:rPr>
              <a:t>Checker </a:t>
            </a:r>
            <a:r>
              <a:rPr lang="en-US" dirty="0">
                <a:solidFill>
                  <a:srgbClr val="003B6C"/>
                </a:solidFill>
                <a:cs typeface="Calibri"/>
              </a:rPr>
              <a:t>+ 1 </a:t>
            </a:r>
            <a:r>
              <a:rPr lang="en-US" spc="-5" dirty="0">
                <a:solidFill>
                  <a:srgbClr val="003B6C"/>
                </a:solidFill>
                <a:cs typeface="Calibri"/>
              </a:rPr>
              <a:t>SUSLA  employee per</a:t>
            </a:r>
            <a:r>
              <a:rPr lang="en-US" spc="-20" dirty="0">
                <a:solidFill>
                  <a:srgbClr val="003B6C"/>
                </a:solidFill>
                <a:cs typeface="Calibri"/>
              </a:rPr>
              <a:t> </a:t>
            </a:r>
            <a:r>
              <a:rPr lang="en-US" spc="-10" dirty="0">
                <a:solidFill>
                  <a:srgbClr val="003B6C"/>
                </a:solidFill>
                <a:cs typeface="Calibri"/>
              </a:rPr>
              <a:t>station)</a:t>
            </a:r>
            <a:endParaRPr lang="en-US" dirty="0">
              <a:cs typeface="Calibri"/>
            </a:endParaRPr>
          </a:p>
          <a:p>
            <a:pPr marL="532130" lvl="1" indent="-177165">
              <a:lnSpc>
                <a:spcPct val="100000"/>
              </a:lnSpc>
              <a:spcBef>
                <a:spcPts val="334"/>
              </a:spcBef>
              <a:buClr>
                <a:srgbClr val="EFAC07"/>
              </a:buClr>
              <a:buFont typeface="Arial"/>
              <a:buChar char="•"/>
              <a:tabLst>
                <a:tab pos="532765" algn="l"/>
              </a:tabLst>
            </a:pPr>
            <a:r>
              <a:rPr lang="en-US" spc="-5" dirty="0">
                <a:solidFill>
                  <a:srgbClr val="003B6C"/>
                </a:solidFill>
                <a:cs typeface="Calibri"/>
              </a:rPr>
              <a:t>1 – </a:t>
            </a:r>
            <a:r>
              <a:rPr lang="en-US" spc="-10" dirty="0">
                <a:solidFill>
                  <a:srgbClr val="003B6C"/>
                </a:solidFill>
                <a:cs typeface="Calibri"/>
              </a:rPr>
              <a:t>L.C. Barnes Administration</a:t>
            </a:r>
            <a:r>
              <a:rPr lang="en-US" dirty="0">
                <a:solidFill>
                  <a:srgbClr val="003B6C"/>
                </a:solidFill>
                <a:cs typeface="Calibri"/>
              </a:rPr>
              <a:t> </a:t>
            </a:r>
            <a:r>
              <a:rPr lang="en-US" spc="-5" dirty="0">
                <a:solidFill>
                  <a:srgbClr val="003B6C"/>
                </a:solidFill>
                <a:cs typeface="Calibri"/>
              </a:rPr>
              <a:t>Building</a:t>
            </a:r>
            <a:endParaRPr lang="en-US" dirty="0">
              <a:cs typeface="Calibri"/>
            </a:endParaRPr>
          </a:p>
          <a:p>
            <a:pPr marL="532130" lvl="1" indent="-177165">
              <a:lnSpc>
                <a:spcPct val="100000"/>
              </a:lnSpc>
              <a:spcBef>
                <a:spcPts val="300"/>
              </a:spcBef>
              <a:buClr>
                <a:srgbClr val="EFAC07"/>
              </a:buClr>
              <a:buFont typeface="Arial"/>
              <a:buChar char="•"/>
              <a:tabLst>
                <a:tab pos="532765" algn="l"/>
              </a:tabLst>
            </a:pPr>
            <a:r>
              <a:rPr lang="en-US" spc="-5" dirty="0">
                <a:solidFill>
                  <a:srgbClr val="003B6C"/>
                </a:solidFill>
                <a:cs typeface="Calibri"/>
              </a:rPr>
              <a:t>1 – Jaguar</a:t>
            </a:r>
            <a:r>
              <a:rPr lang="en-US" spc="5" dirty="0">
                <a:solidFill>
                  <a:srgbClr val="003B6C"/>
                </a:solidFill>
                <a:cs typeface="Calibri"/>
              </a:rPr>
              <a:t> </a:t>
            </a:r>
            <a:r>
              <a:rPr lang="en-US" spc="-15" dirty="0">
                <a:solidFill>
                  <a:srgbClr val="003B6C"/>
                </a:solidFill>
                <a:cs typeface="Calibri"/>
              </a:rPr>
              <a:t>Courtyard</a:t>
            </a:r>
          </a:p>
          <a:p>
            <a:pPr marL="532130" lvl="1" indent="-177165">
              <a:lnSpc>
                <a:spcPct val="100000"/>
              </a:lnSpc>
              <a:spcBef>
                <a:spcPts val="300"/>
              </a:spcBef>
              <a:buClr>
                <a:srgbClr val="EFAC07"/>
              </a:buClr>
              <a:buFont typeface="Arial"/>
              <a:buChar char="•"/>
              <a:tabLst>
                <a:tab pos="532765" algn="l"/>
              </a:tabLst>
            </a:pPr>
            <a:r>
              <a:rPr lang="en-US" spc="-15" dirty="0">
                <a:solidFill>
                  <a:srgbClr val="003B6C"/>
                </a:solidFill>
                <a:cs typeface="Calibri"/>
              </a:rPr>
              <a:t>1 – Jackson Building</a:t>
            </a:r>
            <a:endParaRPr lang="en-US" dirty="0">
              <a:cs typeface="Calibri"/>
            </a:endParaRPr>
          </a:p>
          <a:p>
            <a:endParaRPr lang="en-US" dirty="0">
              <a:latin typeface="Arial Nova" panose="020B05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Arial Nova" panose="020B05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D9BD9-9EB0-4656-8E41-97AB3349FFAF}"/>
              </a:ext>
            </a:extLst>
          </p:cNvPr>
          <p:cNvSpPr/>
          <p:nvPr/>
        </p:nvSpPr>
        <p:spPr>
          <a:xfrm>
            <a:off x="2153413" y="918490"/>
            <a:ext cx="78851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Nova" panose="020B0504020202020204" pitchFamily="34" charset="0"/>
              </a:rPr>
              <a:t>COVID Safety Protocol for SUSLA</a:t>
            </a:r>
            <a:endParaRPr lang="en-U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F898AC0E-69C6-4C75-8DD9-9F3903CD6EE8}"/>
              </a:ext>
            </a:extLst>
          </p:cNvPr>
          <p:cNvSpPr/>
          <p:nvPr/>
        </p:nvSpPr>
        <p:spPr>
          <a:xfrm>
            <a:off x="7610632" y="2042247"/>
            <a:ext cx="3654552" cy="22524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079B7C-AC17-4464-A023-71D0A94FBDB1}"/>
              </a:ext>
            </a:extLst>
          </p:cNvPr>
          <p:cNvSpPr txBox="1"/>
          <p:nvPr/>
        </p:nvSpPr>
        <p:spPr>
          <a:xfrm>
            <a:off x="1221670" y="4955591"/>
            <a:ext cx="974866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7960" indent="-175260">
              <a:lnSpc>
                <a:spcPct val="100000"/>
              </a:lnSpc>
              <a:spcBef>
                <a:spcPts val="665"/>
              </a:spcBef>
              <a:buClr>
                <a:srgbClr val="EFAC07"/>
              </a:buClr>
              <a:buFont typeface="Arial"/>
              <a:buChar char="•"/>
              <a:tabLst>
                <a:tab pos="187960" algn="l"/>
              </a:tabLst>
            </a:pPr>
            <a:r>
              <a:rPr lang="en-US" spc="-5" dirty="0">
                <a:solidFill>
                  <a:srgbClr val="003B6C"/>
                </a:solidFill>
                <a:cs typeface="Calibri"/>
              </a:rPr>
              <a:t>Holding </a:t>
            </a:r>
            <a:r>
              <a:rPr lang="en-US" spc="-10" dirty="0">
                <a:solidFill>
                  <a:srgbClr val="003B6C"/>
                </a:solidFill>
                <a:cs typeface="Calibri"/>
              </a:rPr>
              <a:t>Area </a:t>
            </a:r>
            <a:r>
              <a:rPr lang="en-US" spc="-20" dirty="0">
                <a:solidFill>
                  <a:srgbClr val="003B6C"/>
                </a:solidFill>
                <a:cs typeface="Calibri"/>
              </a:rPr>
              <a:t>for </a:t>
            </a:r>
            <a:r>
              <a:rPr lang="en-US" spc="-5" dirty="0">
                <a:solidFill>
                  <a:srgbClr val="003B6C"/>
                </a:solidFill>
                <a:cs typeface="Calibri"/>
              </a:rPr>
              <a:t>Consult </a:t>
            </a:r>
            <a:r>
              <a:rPr lang="en-US" dirty="0">
                <a:solidFill>
                  <a:srgbClr val="003B6C"/>
                </a:solidFill>
                <a:cs typeface="Calibri"/>
              </a:rPr>
              <a:t>with </a:t>
            </a:r>
            <a:r>
              <a:rPr lang="en-US" spc="-5" dirty="0">
                <a:solidFill>
                  <a:srgbClr val="003B6C"/>
                </a:solidFill>
                <a:cs typeface="Calibri"/>
              </a:rPr>
              <a:t>SUSLA </a:t>
            </a:r>
            <a:r>
              <a:rPr lang="en-US" spc="-10" dirty="0">
                <a:solidFill>
                  <a:srgbClr val="003B6C"/>
                </a:solidFill>
                <a:cs typeface="Calibri"/>
              </a:rPr>
              <a:t>Student/Staff </a:t>
            </a:r>
            <a:r>
              <a:rPr lang="en-US" dirty="0">
                <a:solidFill>
                  <a:srgbClr val="003B6C"/>
                </a:solidFill>
                <a:cs typeface="Calibri"/>
              </a:rPr>
              <a:t>with </a:t>
            </a:r>
            <a:r>
              <a:rPr lang="en-US" spc="-10" dirty="0">
                <a:solidFill>
                  <a:srgbClr val="003B6C"/>
                </a:solidFill>
                <a:cs typeface="Calibri"/>
              </a:rPr>
              <a:t>temp </a:t>
            </a:r>
            <a:r>
              <a:rPr lang="en-US" spc="-5" dirty="0">
                <a:solidFill>
                  <a:srgbClr val="003B6C"/>
                </a:solidFill>
                <a:cs typeface="Calibri"/>
              </a:rPr>
              <a:t>of</a:t>
            </a:r>
            <a:r>
              <a:rPr lang="en-US" spc="-55" dirty="0">
                <a:solidFill>
                  <a:srgbClr val="003B6C"/>
                </a:solidFill>
                <a:cs typeface="Calibri"/>
              </a:rPr>
              <a:t> </a:t>
            </a:r>
            <a:r>
              <a:rPr lang="en-US" spc="-5" dirty="0">
                <a:solidFill>
                  <a:srgbClr val="003B6C"/>
                </a:solidFill>
                <a:cs typeface="Calibri"/>
              </a:rPr>
              <a:t>&gt;100.0</a:t>
            </a:r>
            <a:endParaRPr lang="en-US" dirty="0">
              <a:cs typeface="Calibri"/>
            </a:endParaRPr>
          </a:p>
          <a:p>
            <a:pPr marL="532130" lvl="1" indent="-177165">
              <a:lnSpc>
                <a:spcPct val="100000"/>
              </a:lnSpc>
              <a:spcBef>
                <a:spcPts val="280"/>
              </a:spcBef>
              <a:buClr>
                <a:srgbClr val="EFAC07"/>
              </a:buClr>
              <a:buFont typeface="Arial"/>
              <a:buChar char="•"/>
              <a:tabLst>
                <a:tab pos="532765" algn="l"/>
              </a:tabLst>
            </a:pPr>
            <a:r>
              <a:rPr lang="en-US" spc="-10" dirty="0">
                <a:solidFill>
                  <a:srgbClr val="003B6C"/>
                </a:solidFill>
                <a:cs typeface="Calibri"/>
              </a:rPr>
              <a:t>Allows </a:t>
            </a:r>
            <a:r>
              <a:rPr lang="en-US" spc="-15" dirty="0">
                <a:solidFill>
                  <a:srgbClr val="003B6C"/>
                </a:solidFill>
                <a:cs typeface="Calibri"/>
              </a:rPr>
              <a:t>for </a:t>
            </a:r>
            <a:r>
              <a:rPr lang="en-US" spc="-5" dirty="0">
                <a:solidFill>
                  <a:srgbClr val="003B6C"/>
                </a:solidFill>
                <a:cs typeface="Calibri"/>
              </a:rPr>
              <a:t>Ochsner Employee </a:t>
            </a:r>
            <a:r>
              <a:rPr lang="en-US" spc="-15" dirty="0">
                <a:solidFill>
                  <a:srgbClr val="003B6C"/>
                </a:solidFill>
                <a:cs typeface="Calibri"/>
              </a:rPr>
              <a:t>to </a:t>
            </a:r>
            <a:r>
              <a:rPr lang="en-US" spc="-10" dirty="0">
                <a:solidFill>
                  <a:srgbClr val="003B6C"/>
                </a:solidFill>
                <a:cs typeface="Calibri"/>
              </a:rPr>
              <a:t>provider </a:t>
            </a:r>
            <a:r>
              <a:rPr lang="en-US" dirty="0">
                <a:solidFill>
                  <a:srgbClr val="003B6C"/>
                </a:solidFill>
                <a:cs typeface="Calibri"/>
              </a:rPr>
              <a:t>1:1 </a:t>
            </a:r>
            <a:r>
              <a:rPr lang="en-US" spc="-5" dirty="0">
                <a:solidFill>
                  <a:srgbClr val="003B6C"/>
                </a:solidFill>
                <a:cs typeface="Calibri"/>
              </a:rPr>
              <a:t>recommendation </a:t>
            </a:r>
            <a:r>
              <a:rPr lang="en-US" spc="-15" dirty="0">
                <a:solidFill>
                  <a:srgbClr val="003B6C"/>
                </a:solidFill>
                <a:cs typeface="Calibri"/>
              </a:rPr>
              <a:t>for </a:t>
            </a:r>
            <a:r>
              <a:rPr lang="en-US" spc="-10" dirty="0">
                <a:solidFill>
                  <a:srgbClr val="003B6C"/>
                </a:solidFill>
                <a:cs typeface="Calibri"/>
              </a:rPr>
              <a:t>next</a:t>
            </a:r>
            <a:r>
              <a:rPr lang="en-US" spc="5" dirty="0">
                <a:solidFill>
                  <a:srgbClr val="003B6C"/>
                </a:solidFill>
                <a:cs typeface="Calibri"/>
              </a:rPr>
              <a:t> </a:t>
            </a:r>
            <a:r>
              <a:rPr lang="en-US" spc="-15" dirty="0">
                <a:solidFill>
                  <a:srgbClr val="003B6C"/>
                </a:solidFill>
                <a:cs typeface="Calibri"/>
              </a:rPr>
              <a:t>steps</a:t>
            </a:r>
            <a:endParaRPr lang="en-US" dirty="0">
              <a:cs typeface="Calibri"/>
            </a:endParaRPr>
          </a:p>
          <a:p>
            <a:pPr marL="875030" lvl="2" indent="-177165">
              <a:lnSpc>
                <a:spcPct val="100000"/>
              </a:lnSpc>
              <a:spcBef>
                <a:spcPts val="295"/>
              </a:spcBef>
              <a:buClr>
                <a:srgbClr val="EFAC07"/>
              </a:buClr>
              <a:buFont typeface="Arial"/>
              <a:buChar char="•"/>
              <a:tabLst>
                <a:tab pos="875665" algn="l"/>
              </a:tabLst>
            </a:pPr>
            <a:r>
              <a:rPr lang="en-US" spc="-10" dirty="0">
                <a:solidFill>
                  <a:srgbClr val="003B6C"/>
                </a:solidFill>
                <a:cs typeface="Calibri"/>
              </a:rPr>
              <a:t>Provide direction </a:t>
            </a:r>
            <a:r>
              <a:rPr lang="en-US" dirty="0">
                <a:solidFill>
                  <a:srgbClr val="003B6C"/>
                </a:solidFill>
                <a:cs typeface="Calibri"/>
              </a:rPr>
              <a:t>and </a:t>
            </a:r>
            <a:r>
              <a:rPr lang="en-US" spc="-10" dirty="0">
                <a:solidFill>
                  <a:srgbClr val="003B6C"/>
                </a:solidFill>
                <a:cs typeface="Calibri"/>
              </a:rPr>
              <a:t>instructions </a:t>
            </a:r>
            <a:r>
              <a:rPr lang="en-US" spc="-15" dirty="0">
                <a:solidFill>
                  <a:srgbClr val="003B6C"/>
                </a:solidFill>
                <a:cs typeface="Calibri"/>
              </a:rPr>
              <a:t>for </a:t>
            </a:r>
            <a:r>
              <a:rPr lang="en-US" spc="-5" dirty="0">
                <a:solidFill>
                  <a:srgbClr val="003B6C"/>
                </a:solidFill>
                <a:cs typeface="Calibri"/>
              </a:rPr>
              <a:t>nearby Ochsner/ LSU </a:t>
            </a:r>
            <a:r>
              <a:rPr lang="en-US" spc="-10" dirty="0">
                <a:solidFill>
                  <a:srgbClr val="003B6C"/>
                </a:solidFill>
                <a:cs typeface="Calibri"/>
              </a:rPr>
              <a:t>Diagnostics and/or Urgent Care</a:t>
            </a:r>
            <a:r>
              <a:rPr lang="en-US" spc="310" dirty="0">
                <a:solidFill>
                  <a:srgbClr val="003B6C"/>
                </a:solidFill>
                <a:cs typeface="Calibri"/>
              </a:rPr>
              <a:t> </a:t>
            </a:r>
            <a:r>
              <a:rPr lang="en-US" spc="-10" dirty="0">
                <a:solidFill>
                  <a:srgbClr val="003B6C"/>
                </a:solidFill>
                <a:cs typeface="Calibri"/>
              </a:rPr>
              <a:t>locations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8104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-76200" y="0"/>
            <a:ext cx="121786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6A6635-2680-4B5B-8B3C-A42D19BBE144}"/>
              </a:ext>
            </a:extLst>
          </p:cNvPr>
          <p:cNvSpPr txBox="1"/>
          <p:nvPr/>
        </p:nvSpPr>
        <p:spPr>
          <a:xfrm>
            <a:off x="2133600" y="1290675"/>
            <a:ext cx="7924800" cy="3477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 Nova" panose="020B0504020202020204" pitchFamily="34" charset="0"/>
              </a:rPr>
              <a:t>Masks required on campus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 Nova" panose="020B0504020202020204" pitchFamily="34" charset="0"/>
              </a:rPr>
              <a:t>Seats spaced 6 feet apart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 Nova" panose="020B0504020202020204" pitchFamily="34" charset="0"/>
              </a:rPr>
              <a:t>Hand sanitizer stations easily accessible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 Nova" panose="020B0504020202020204" pitchFamily="34" charset="0"/>
              </a:rPr>
              <a:t>Grab and go items/single use items in cafeteria</a:t>
            </a:r>
          </a:p>
          <a:p>
            <a:endParaRPr lang="en-US" sz="20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 Nova" panose="020B0504020202020204" pitchFamily="34" charset="0"/>
              </a:rPr>
              <a:t>Limited elevator occupancy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Arial Nova" panose="020B0504020202020204" pitchFamily="34" charset="0"/>
              </a:rPr>
              <a:t>Install clear plastic barriers when spacing is not possible</a:t>
            </a:r>
          </a:p>
        </p:txBody>
      </p:sp>
    </p:spTree>
    <p:extLst>
      <p:ext uri="{BB962C8B-B14F-4D97-AF65-F5344CB8AC3E}">
        <p14:creationId xmlns:p14="http://schemas.microsoft.com/office/powerpoint/2010/main" val="1667967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5977" y="1133855"/>
            <a:ext cx="10842752" cy="25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1627" y="6242303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63651" y="461213"/>
            <a:ext cx="37788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72715" algn="l"/>
              </a:tabLst>
            </a:pPr>
            <a:r>
              <a:rPr sz="3600" u="none" spc="-5" dirty="0">
                <a:solidFill>
                  <a:srgbClr val="003B6C"/>
                </a:solidFill>
              </a:rPr>
              <a:t>Educ</a:t>
            </a:r>
            <a:r>
              <a:rPr sz="3600" u="none" spc="-70" dirty="0">
                <a:solidFill>
                  <a:srgbClr val="003B6C"/>
                </a:solidFill>
              </a:rPr>
              <a:t>a</a:t>
            </a:r>
            <a:r>
              <a:rPr sz="3600" u="none" dirty="0">
                <a:solidFill>
                  <a:srgbClr val="003B6C"/>
                </a:solidFill>
              </a:rPr>
              <a:t>tion	</a:t>
            </a:r>
            <a:r>
              <a:rPr sz="3600" u="none" spc="-5" dirty="0">
                <a:solidFill>
                  <a:srgbClr val="003B6C"/>
                </a:solidFill>
              </a:rPr>
              <a:t>Plan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663651" y="1443747"/>
            <a:ext cx="10796905" cy="410591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87960" indent="-175260">
              <a:lnSpc>
                <a:spcPct val="100000"/>
              </a:lnSpc>
              <a:spcBef>
                <a:spcPts val="445"/>
              </a:spcBef>
              <a:buClr>
                <a:srgbClr val="EFAC07"/>
              </a:buClr>
              <a:buFont typeface="Arial"/>
              <a:buChar char="•"/>
              <a:tabLst>
                <a:tab pos="187960" algn="l"/>
              </a:tabLst>
            </a:pPr>
            <a:r>
              <a:rPr sz="2400" spc="-5" dirty="0">
                <a:solidFill>
                  <a:srgbClr val="003B6C"/>
                </a:solidFill>
                <a:latin typeface="Calibri"/>
                <a:cs typeface="Calibri"/>
              </a:rPr>
              <a:t>Launch Monthly </a:t>
            </a:r>
            <a:r>
              <a:rPr sz="2400" spc="-15" dirty="0">
                <a:solidFill>
                  <a:srgbClr val="003B6C"/>
                </a:solidFill>
                <a:latin typeface="Calibri"/>
                <a:cs typeface="Calibri"/>
              </a:rPr>
              <a:t>Zoom Education</a:t>
            </a:r>
            <a:r>
              <a:rPr sz="2400" spc="-10" dirty="0">
                <a:solidFill>
                  <a:srgbClr val="003B6C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B6C"/>
                </a:solidFill>
                <a:latin typeface="Calibri"/>
                <a:cs typeface="Calibri"/>
              </a:rPr>
              <a:t>Series</a:t>
            </a:r>
            <a:endParaRPr sz="2400" dirty="0">
              <a:latin typeface="Calibri"/>
              <a:cs typeface="Calibri"/>
            </a:endParaRPr>
          </a:p>
          <a:p>
            <a:pPr marL="532130" marR="5080" lvl="1" indent="-177165">
              <a:lnSpc>
                <a:spcPts val="2160"/>
              </a:lnSpc>
              <a:spcBef>
                <a:spcPts val="560"/>
              </a:spcBef>
              <a:buClr>
                <a:srgbClr val="EFAC07"/>
              </a:buClr>
              <a:buFont typeface="Arial"/>
              <a:buChar char="•"/>
              <a:tabLst>
                <a:tab pos="532765" algn="l"/>
              </a:tabLst>
            </a:pPr>
            <a:r>
              <a:rPr sz="2000" spc="-5" dirty="0">
                <a:solidFill>
                  <a:srgbClr val="003B6C"/>
                </a:solidFill>
                <a:latin typeface="Calibri"/>
                <a:cs typeface="Calibri"/>
              </a:rPr>
              <a:t>Goal: </a:t>
            </a:r>
            <a:r>
              <a:rPr sz="2000" spc="-95" dirty="0">
                <a:solidFill>
                  <a:srgbClr val="003B6C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rgbClr val="003B6C"/>
                </a:solidFill>
                <a:latin typeface="Calibri"/>
                <a:cs typeface="Calibri"/>
              </a:rPr>
              <a:t>educate </a:t>
            </a:r>
            <a:r>
              <a:rPr sz="2000" spc="-15" dirty="0">
                <a:solidFill>
                  <a:srgbClr val="003B6C"/>
                </a:solidFill>
                <a:latin typeface="Calibri"/>
                <a:cs typeface="Calibri"/>
              </a:rPr>
              <a:t>Parents, </a:t>
            </a:r>
            <a:r>
              <a:rPr sz="2000" spc="-25" dirty="0">
                <a:solidFill>
                  <a:srgbClr val="003B6C"/>
                </a:solidFill>
                <a:latin typeface="Calibri"/>
                <a:cs typeface="Calibri"/>
              </a:rPr>
              <a:t>Faculty, </a:t>
            </a:r>
            <a:r>
              <a:rPr sz="2000" spc="-35" dirty="0">
                <a:solidFill>
                  <a:srgbClr val="003B6C"/>
                </a:solidFill>
                <a:latin typeface="Calibri"/>
                <a:cs typeface="Calibri"/>
              </a:rPr>
              <a:t>Staff, </a:t>
            </a:r>
            <a:r>
              <a:rPr sz="2000" spc="-5" dirty="0">
                <a:solidFill>
                  <a:srgbClr val="003B6C"/>
                </a:solidFill>
                <a:latin typeface="Calibri"/>
                <a:cs typeface="Calibri"/>
              </a:rPr>
              <a:t>Students, </a:t>
            </a:r>
            <a:r>
              <a:rPr sz="2000" dirty="0">
                <a:solidFill>
                  <a:srgbClr val="003B6C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003B6C"/>
                </a:solidFill>
                <a:latin typeface="Calibri"/>
                <a:cs typeface="Calibri"/>
              </a:rPr>
              <a:t>Community on </a:t>
            </a:r>
            <a:r>
              <a:rPr sz="2000" spc="-10" dirty="0">
                <a:solidFill>
                  <a:srgbClr val="003B6C"/>
                </a:solidFill>
                <a:latin typeface="Calibri"/>
                <a:cs typeface="Calibri"/>
              </a:rPr>
              <a:t>up-to-date COVID information  provide </a:t>
            </a:r>
            <a:r>
              <a:rPr sz="2000" spc="-5" dirty="0">
                <a:solidFill>
                  <a:srgbClr val="003B6C"/>
                </a:solidFill>
                <a:latin typeface="Calibri"/>
                <a:cs typeface="Calibri"/>
              </a:rPr>
              <a:t>insight </a:t>
            </a:r>
            <a:r>
              <a:rPr sz="2000" spc="-15" dirty="0">
                <a:solidFill>
                  <a:srgbClr val="003B6C"/>
                </a:solidFill>
                <a:latin typeface="Calibri"/>
                <a:cs typeface="Calibri"/>
              </a:rPr>
              <a:t>into </a:t>
            </a:r>
            <a:r>
              <a:rPr sz="2000" spc="-5" dirty="0">
                <a:solidFill>
                  <a:srgbClr val="003B6C"/>
                </a:solidFill>
                <a:latin typeface="Calibri"/>
                <a:cs typeface="Calibri"/>
              </a:rPr>
              <a:t>trending </a:t>
            </a:r>
            <a:r>
              <a:rPr sz="2000" spc="-10" dirty="0">
                <a:solidFill>
                  <a:srgbClr val="003B6C"/>
                </a:solidFill>
                <a:latin typeface="Calibri"/>
                <a:cs typeface="Calibri"/>
              </a:rPr>
              <a:t>healthcare topics to </a:t>
            </a:r>
            <a:r>
              <a:rPr sz="2000" spc="-15" dirty="0">
                <a:solidFill>
                  <a:srgbClr val="003B6C"/>
                </a:solidFill>
                <a:latin typeface="Calibri"/>
                <a:cs typeface="Calibri"/>
              </a:rPr>
              <a:t>promote </a:t>
            </a:r>
            <a:r>
              <a:rPr sz="2000" spc="-5" dirty="0">
                <a:solidFill>
                  <a:srgbClr val="003B6C"/>
                </a:solidFill>
                <a:latin typeface="Calibri"/>
                <a:cs typeface="Calibri"/>
              </a:rPr>
              <a:t>health </a:t>
            </a:r>
            <a:r>
              <a:rPr sz="2000" dirty="0">
                <a:solidFill>
                  <a:srgbClr val="003B6C"/>
                </a:solidFill>
                <a:latin typeface="Calibri"/>
                <a:cs typeface="Calibri"/>
              </a:rPr>
              <a:t>and</a:t>
            </a:r>
            <a:r>
              <a:rPr sz="2000" spc="50" dirty="0">
                <a:solidFill>
                  <a:srgbClr val="003B6C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B6C"/>
                </a:solidFill>
                <a:latin typeface="Calibri"/>
                <a:cs typeface="Calibri"/>
              </a:rPr>
              <a:t>wellness</a:t>
            </a:r>
            <a:endParaRPr sz="2000" dirty="0">
              <a:latin typeface="Calibri"/>
              <a:cs typeface="Calibri"/>
            </a:endParaRPr>
          </a:p>
          <a:p>
            <a:pPr marL="187960" indent="-175260">
              <a:lnSpc>
                <a:spcPct val="100000"/>
              </a:lnSpc>
              <a:spcBef>
                <a:spcPts val="650"/>
              </a:spcBef>
              <a:buClr>
                <a:srgbClr val="EFAC07"/>
              </a:buClr>
              <a:buFont typeface="Arial"/>
              <a:buChar char="•"/>
              <a:tabLst>
                <a:tab pos="187960" algn="l"/>
              </a:tabLst>
            </a:pPr>
            <a:r>
              <a:rPr sz="2400" spc="-10" dirty="0">
                <a:solidFill>
                  <a:srgbClr val="003B6C"/>
                </a:solidFill>
                <a:latin typeface="Calibri"/>
                <a:cs typeface="Calibri"/>
              </a:rPr>
              <a:t>Suggested </a:t>
            </a:r>
            <a:r>
              <a:rPr sz="2400" spc="-40" dirty="0">
                <a:solidFill>
                  <a:srgbClr val="003B6C"/>
                </a:solidFill>
                <a:latin typeface="Calibri"/>
                <a:cs typeface="Calibri"/>
              </a:rPr>
              <a:t>Topics </a:t>
            </a:r>
            <a:r>
              <a:rPr sz="2400" spc="-15" dirty="0">
                <a:solidFill>
                  <a:srgbClr val="003B6C"/>
                </a:solidFill>
                <a:latin typeface="Calibri"/>
                <a:cs typeface="Calibri"/>
              </a:rPr>
              <a:t>to</a:t>
            </a:r>
            <a:r>
              <a:rPr sz="2400" spc="20" dirty="0">
                <a:solidFill>
                  <a:srgbClr val="003B6C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3B6C"/>
                </a:solidFill>
                <a:latin typeface="Calibri"/>
                <a:cs typeface="Calibri"/>
              </a:rPr>
              <a:t>cover:</a:t>
            </a:r>
            <a:endParaRPr sz="2400" dirty="0">
              <a:latin typeface="Calibri"/>
              <a:cs typeface="Calibri"/>
            </a:endParaRPr>
          </a:p>
          <a:p>
            <a:pPr marL="532130" lvl="1" indent="-177165">
              <a:lnSpc>
                <a:spcPct val="100000"/>
              </a:lnSpc>
              <a:spcBef>
                <a:spcPts val="295"/>
              </a:spcBef>
              <a:buClr>
                <a:srgbClr val="EFAC07"/>
              </a:buClr>
              <a:buFont typeface="Arial"/>
              <a:buChar char="•"/>
              <a:tabLst>
                <a:tab pos="532765" algn="l"/>
              </a:tabLst>
            </a:pPr>
            <a:r>
              <a:rPr sz="2000" spc="-5" dirty="0">
                <a:solidFill>
                  <a:srgbClr val="003B6C"/>
                </a:solidFill>
                <a:latin typeface="Calibri"/>
                <a:cs typeface="Calibri"/>
              </a:rPr>
              <a:t>COVID-19 </a:t>
            </a:r>
            <a:r>
              <a:rPr sz="2000" dirty="0">
                <a:solidFill>
                  <a:srgbClr val="003B6C"/>
                </a:solidFill>
                <a:latin typeface="Calibri"/>
                <a:cs typeface="Calibri"/>
              </a:rPr>
              <a:t>Basics and</a:t>
            </a:r>
            <a:r>
              <a:rPr sz="2000" spc="-30" dirty="0">
                <a:solidFill>
                  <a:srgbClr val="003B6C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3B6C"/>
                </a:solidFill>
                <a:latin typeface="Calibri"/>
                <a:cs typeface="Calibri"/>
              </a:rPr>
              <a:t>Updates</a:t>
            </a:r>
            <a:endParaRPr sz="2000" dirty="0">
              <a:latin typeface="Calibri"/>
              <a:cs typeface="Calibri"/>
            </a:endParaRPr>
          </a:p>
          <a:p>
            <a:pPr marL="532130" lvl="1" indent="-177165">
              <a:lnSpc>
                <a:spcPct val="100000"/>
              </a:lnSpc>
              <a:spcBef>
                <a:spcPts val="250"/>
              </a:spcBef>
              <a:buClr>
                <a:srgbClr val="EFAC07"/>
              </a:buClr>
              <a:buFont typeface="Arial"/>
              <a:buChar char="•"/>
              <a:tabLst>
                <a:tab pos="532765" algn="l"/>
              </a:tabLst>
            </a:pPr>
            <a:r>
              <a:rPr sz="2000" spc="-5" dirty="0">
                <a:solidFill>
                  <a:srgbClr val="003B6C"/>
                </a:solidFill>
                <a:latin typeface="Calibri"/>
                <a:cs typeface="Calibri"/>
              </a:rPr>
              <a:t>Hypertension</a:t>
            </a:r>
            <a:endParaRPr sz="2000" dirty="0">
              <a:latin typeface="Calibri"/>
              <a:cs typeface="Calibri"/>
            </a:endParaRPr>
          </a:p>
          <a:p>
            <a:pPr marL="532130" lvl="1" indent="-177165">
              <a:lnSpc>
                <a:spcPct val="100000"/>
              </a:lnSpc>
              <a:spcBef>
                <a:spcPts val="265"/>
              </a:spcBef>
              <a:buClr>
                <a:srgbClr val="EFAC07"/>
              </a:buClr>
              <a:buFont typeface="Arial"/>
              <a:buChar char="•"/>
              <a:tabLst>
                <a:tab pos="532765" algn="l"/>
              </a:tabLst>
            </a:pPr>
            <a:r>
              <a:rPr sz="2000" spc="-10" dirty="0">
                <a:solidFill>
                  <a:srgbClr val="003B6C"/>
                </a:solidFill>
                <a:latin typeface="Calibri"/>
                <a:cs typeface="Calibri"/>
              </a:rPr>
              <a:t>Diabetes</a:t>
            </a:r>
            <a:endParaRPr sz="2000" dirty="0">
              <a:latin typeface="Calibri"/>
              <a:cs typeface="Calibri"/>
            </a:endParaRPr>
          </a:p>
          <a:p>
            <a:pPr marL="532130" lvl="1" indent="-177165">
              <a:lnSpc>
                <a:spcPct val="100000"/>
              </a:lnSpc>
              <a:spcBef>
                <a:spcPts val="265"/>
              </a:spcBef>
              <a:buClr>
                <a:srgbClr val="EFAC07"/>
              </a:buClr>
              <a:buFont typeface="Arial"/>
              <a:buChar char="•"/>
              <a:tabLst>
                <a:tab pos="532765" algn="l"/>
              </a:tabLst>
            </a:pPr>
            <a:r>
              <a:rPr sz="2000" dirty="0">
                <a:solidFill>
                  <a:srgbClr val="003B6C"/>
                </a:solidFill>
                <a:latin typeface="Calibri"/>
                <a:cs typeface="Calibri"/>
              </a:rPr>
              <a:t>Obesity</a:t>
            </a:r>
            <a:endParaRPr sz="2000" dirty="0">
              <a:latin typeface="Calibri"/>
              <a:cs typeface="Calibri"/>
            </a:endParaRPr>
          </a:p>
          <a:p>
            <a:pPr marL="532130" lvl="1" indent="-177165">
              <a:lnSpc>
                <a:spcPct val="100000"/>
              </a:lnSpc>
              <a:spcBef>
                <a:spcPts val="254"/>
              </a:spcBef>
              <a:buClr>
                <a:srgbClr val="EFAC07"/>
              </a:buClr>
              <a:buFont typeface="Arial"/>
              <a:buChar char="•"/>
              <a:tabLst>
                <a:tab pos="532765" algn="l"/>
              </a:tabLst>
            </a:pPr>
            <a:r>
              <a:rPr sz="2000" spc="-30" dirty="0">
                <a:solidFill>
                  <a:srgbClr val="003B6C"/>
                </a:solidFill>
                <a:latin typeface="Calibri"/>
                <a:cs typeface="Calibri"/>
              </a:rPr>
              <a:t>Women’s </a:t>
            </a:r>
            <a:r>
              <a:rPr sz="2000" spc="-5" dirty="0">
                <a:solidFill>
                  <a:srgbClr val="003B6C"/>
                </a:solidFill>
                <a:latin typeface="Calibri"/>
                <a:cs typeface="Calibri"/>
              </a:rPr>
              <a:t>Health</a:t>
            </a:r>
            <a:endParaRPr sz="20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EFAC07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B6C"/>
                </a:solidFill>
                <a:latin typeface="Calibri"/>
                <a:cs typeface="Calibri"/>
              </a:rPr>
              <a:t>Led </a:t>
            </a:r>
            <a:r>
              <a:rPr sz="2400" spc="-10" dirty="0">
                <a:solidFill>
                  <a:srgbClr val="003B6C"/>
                </a:solidFill>
                <a:latin typeface="Calibri"/>
                <a:cs typeface="Calibri"/>
              </a:rPr>
              <a:t>by </a:t>
            </a:r>
            <a:r>
              <a:rPr sz="2400" spc="-5" dirty="0">
                <a:solidFill>
                  <a:srgbClr val="003B6C"/>
                </a:solidFill>
                <a:latin typeface="Calibri"/>
                <a:cs typeface="Calibri"/>
              </a:rPr>
              <a:t>Ochsner/LSU Specialist </a:t>
            </a:r>
            <a:r>
              <a:rPr sz="2400" dirty="0">
                <a:solidFill>
                  <a:srgbClr val="003B6C"/>
                </a:solidFill>
                <a:latin typeface="Calibri"/>
                <a:cs typeface="Calibri"/>
              </a:rPr>
              <a:t>in </a:t>
            </a:r>
            <a:r>
              <a:rPr sz="2400" spc="-10" dirty="0">
                <a:solidFill>
                  <a:srgbClr val="003B6C"/>
                </a:solidFill>
                <a:latin typeface="Calibri"/>
                <a:cs typeface="Calibri"/>
              </a:rPr>
              <a:t>Respected</a:t>
            </a:r>
            <a:r>
              <a:rPr sz="2400" spc="-40" dirty="0">
                <a:solidFill>
                  <a:srgbClr val="003B6C"/>
                </a:solidFill>
                <a:latin typeface="Calibri"/>
                <a:cs typeface="Calibri"/>
              </a:rPr>
              <a:t> </a:t>
            </a:r>
            <a:r>
              <a:rPr sz="2400" spc="-50" dirty="0">
                <a:solidFill>
                  <a:srgbClr val="003B6C"/>
                </a:solidFill>
                <a:latin typeface="Calibri"/>
                <a:cs typeface="Calibri"/>
              </a:rPr>
              <a:t>Topic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10"/>
              </a:spcBef>
              <a:buClr>
                <a:srgbClr val="EFAC07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B6C"/>
                </a:solidFill>
                <a:latin typeface="Calibri"/>
                <a:cs typeface="Calibri"/>
              </a:rPr>
              <a:t>Timing: </a:t>
            </a:r>
            <a:r>
              <a:rPr sz="2400" dirty="0">
                <a:solidFill>
                  <a:srgbClr val="003B6C"/>
                </a:solidFill>
                <a:latin typeface="Calibri"/>
                <a:cs typeface="Calibri"/>
              </a:rPr>
              <a:t>Begin in </a:t>
            </a:r>
            <a:r>
              <a:rPr sz="2400" spc="-5" dirty="0">
                <a:solidFill>
                  <a:srgbClr val="003B6C"/>
                </a:solidFill>
                <a:latin typeface="Calibri"/>
                <a:cs typeface="Calibri"/>
              </a:rPr>
              <a:t>Summer</a:t>
            </a:r>
            <a:r>
              <a:rPr sz="2400" spc="-65" dirty="0">
                <a:solidFill>
                  <a:srgbClr val="003B6C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3B6C"/>
                </a:solidFill>
                <a:latin typeface="Calibri"/>
                <a:cs typeface="Calibri"/>
              </a:rPr>
              <a:t>2020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AA395E-7617-464F-A236-C876CD2C845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6527" t="91056"/>
          <a:stretch/>
        </p:blipFill>
        <p:spPr>
          <a:xfrm>
            <a:off x="9418247" y="6242303"/>
            <a:ext cx="2545417" cy="54559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-38101" y="79544"/>
            <a:ext cx="122682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DFC609-CB1E-4702-88FC-DE2E1BAA4EC8}"/>
              </a:ext>
            </a:extLst>
          </p:cNvPr>
          <p:cNvSpPr txBox="1"/>
          <p:nvPr/>
        </p:nvSpPr>
        <p:spPr>
          <a:xfrm>
            <a:off x="3276600" y="762000"/>
            <a:ext cx="5791200" cy="1323439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     LA is in Phase 3- </a:t>
            </a:r>
          </a:p>
          <a:p>
            <a:r>
              <a:rPr lang="en-US" sz="40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 What does that mean?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7ABD50-1A67-4FF8-8B85-510EBF36FA52}"/>
              </a:ext>
            </a:extLst>
          </p:cNvPr>
          <p:cNvSpPr txBox="1"/>
          <p:nvPr/>
        </p:nvSpPr>
        <p:spPr>
          <a:xfrm>
            <a:off x="2590800" y="2578809"/>
            <a:ext cx="7086600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Businesses can open at 75% as long as social distancing can be maintained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We still have a mask mandate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Sporting events operating at a 25% 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Still encourage high risk population to stay home as much as possible</a:t>
            </a:r>
          </a:p>
        </p:txBody>
      </p:sp>
    </p:spTree>
    <p:extLst>
      <p:ext uri="{BB962C8B-B14F-4D97-AF65-F5344CB8AC3E}">
        <p14:creationId xmlns:p14="http://schemas.microsoft.com/office/powerpoint/2010/main" val="3013048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525" y="1780997"/>
            <a:ext cx="10886948" cy="155702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5561" y="1287627"/>
            <a:ext cx="10980877" cy="464883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-76200" y="-3048"/>
            <a:ext cx="12178684" cy="685799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r>
              <a:rPr lang="en-US" sz="4800" dirty="0">
                <a:latin typeface="Biome" panose="020B0502040204020203" pitchFamily="34" charset="0"/>
                <a:cs typeface="Biome" panose="020B0502040204020203" pitchFamily="34" charset="0"/>
              </a:rPr>
              <a:t>  </a:t>
            </a:r>
            <a:endParaRPr sz="4800" dirty="0">
              <a:latin typeface="Biome" panose="020B0502040204020203" pitchFamily="34" charset="0"/>
              <a:cs typeface="Biome" panose="020B0502040204020203" pitchFamily="34" charset="0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29816"/>
            <a:ext cx="335280" cy="5455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97995A-6333-429F-AA6B-EDDFD7DA3FB1}"/>
              </a:ext>
            </a:extLst>
          </p:cNvPr>
          <p:cNvSpPr txBox="1"/>
          <p:nvPr/>
        </p:nvSpPr>
        <p:spPr>
          <a:xfrm>
            <a:off x="2431803" y="1520952"/>
            <a:ext cx="6477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Arial Rounded MT Bold" panose="020F0704030504030204" pitchFamily="34" charset="0"/>
                <a:cs typeface="Biome" panose="020B0503030204020804" pitchFamily="34" charset="0"/>
              </a:rPr>
              <a:t>Q&amp;A:</a:t>
            </a:r>
          </a:p>
          <a:p>
            <a:pPr algn="ctr"/>
            <a:r>
              <a:rPr lang="en-US" sz="6600" dirty="0">
                <a:solidFill>
                  <a:schemeClr val="bg1"/>
                </a:solidFill>
                <a:latin typeface="Arial Rounded MT Bold" panose="020F0704030504030204" pitchFamily="34" charset="0"/>
                <a:cs typeface="Biome" panose="020B0503030204020804" pitchFamily="34" charset="0"/>
              </a:rPr>
              <a:t>“Ask the  </a:t>
            </a:r>
          </a:p>
          <a:p>
            <a:pPr algn="ctr"/>
            <a:r>
              <a:rPr lang="en-US" sz="6600" dirty="0">
                <a:solidFill>
                  <a:schemeClr val="bg1"/>
                </a:solidFill>
                <a:latin typeface="Arial Rounded MT Bold" panose="020F0704030504030204" pitchFamily="34" charset="0"/>
                <a:cs typeface="Biome" panose="020B0503030204020804" pitchFamily="34" charset="0"/>
              </a:rPr>
              <a:t>  Experts”</a:t>
            </a:r>
          </a:p>
        </p:txBody>
      </p:sp>
    </p:spTree>
    <p:extLst>
      <p:ext uri="{BB962C8B-B14F-4D97-AF65-F5344CB8AC3E}">
        <p14:creationId xmlns:p14="http://schemas.microsoft.com/office/powerpoint/2010/main" val="3539838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-76200" y="2"/>
            <a:ext cx="12178684" cy="685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</p:spTree>
    <p:extLst>
      <p:ext uri="{BB962C8B-B14F-4D97-AF65-F5344CB8AC3E}">
        <p14:creationId xmlns:p14="http://schemas.microsoft.com/office/powerpoint/2010/main" val="95869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6200" y="2"/>
            <a:ext cx="121786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3" name="object 3"/>
          <p:cNvSpPr/>
          <p:nvPr/>
        </p:nvSpPr>
        <p:spPr>
          <a:xfrm>
            <a:off x="591766" y="1118319"/>
            <a:ext cx="10842752" cy="259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9731B041-ECC4-4DE0-8208-374D331E9CA2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69440" y="445677"/>
            <a:ext cx="590740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800" dirty="0">
                <a:latin typeface="Arial Nova" panose="020B0504020202020204" pitchFamily="34" charset="0"/>
              </a:rPr>
              <a:t>O</a:t>
            </a:r>
            <a:endParaRPr sz="4800" dirty="0">
              <a:latin typeface="Arial Nova" panose="020B05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CDCBB8-C549-4A2C-877B-B88D26BA4F02}"/>
              </a:ext>
            </a:extLst>
          </p:cNvPr>
          <p:cNvSpPr txBox="1"/>
          <p:nvPr/>
        </p:nvSpPr>
        <p:spPr>
          <a:xfrm>
            <a:off x="669441" y="453075"/>
            <a:ext cx="390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OVERVIEW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9D41E0-FE3C-4404-B272-480AFAFCAB24}"/>
              </a:ext>
            </a:extLst>
          </p:cNvPr>
          <p:cNvSpPr txBox="1"/>
          <p:nvPr/>
        </p:nvSpPr>
        <p:spPr>
          <a:xfrm>
            <a:off x="838200" y="1542501"/>
            <a:ext cx="8534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 Nova" panose="020B0504020202020204" pitchFamily="34" charset="0"/>
              </a:rPr>
              <a:t>COVID Facts</a:t>
            </a:r>
          </a:p>
          <a:p>
            <a:endParaRPr lang="en-US" sz="28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 Nova" panose="020B0504020202020204" pitchFamily="34" charset="0"/>
              </a:rPr>
              <a:t>Prevention Measures: What works?</a:t>
            </a:r>
          </a:p>
          <a:p>
            <a:endParaRPr lang="en-US" sz="28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 Nova" panose="020B0504020202020204" pitchFamily="34" charset="0"/>
              </a:rPr>
              <a:t>COVID Safety Protocol for SUSLA</a:t>
            </a:r>
          </a:p>
          <a:p>
            <a:endParaRPr lang="en-US" sz="28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 Nova" panose="020B0504020202020204" pitchFamily="34" charset="0"/>
              </a:rPr>
              <a:t>LA Phase 3: What does this mean?</a:t>
            </a:r>
          </a:p>
          <a:p>
            <a:endParaRPr lang="en-US" sz="28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Arial Nova" panose="020B0504020202020204" pitchFamily="34" charset="0"/>
              </a:rPr>
              <a:t>Q&amp;A session: “Ask the expert”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0" y="0"/>
            <a:ext cx="121786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C3361B-312E-4121-AEF1-D46259AE9A46}"/>
              </a:ext>
            </a:extLst>
          </p:cNvPr>
          <p:cNvSpPr txBox="1"/>
          <p:nvPr/>
        </p:nvSpPr>
        <p:spPr>
          <a:xfrm>
            <a:off x="838200" y="460672"/>
            <a:ext cx="525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COVID-19 Facts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F8EA19-075C-4BE3-AA0A-2A80DC1B047D}"/>
              </a:ext>
            </a:extLst>
          </p:cNvPr>
          <p:cNvSpPr txBox="1"/>
          <p:nvPr/>
        </p:nvSpPr>
        <p:spPr>
          <a:xfrm>
            <a:off x="990600" y="1290675"/>
            <a:ext cx="10642802" cy="40318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Arial Nova" panose="020B0504020202020204" pitchFamily="34" charset="0"/>
              </a:rPr>
              <a:t>Fever, cough, shortness of breath, loss of sense of smell or taste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Arial Nova" panose="020B0504020202020204" pitchFamily="34" charset="0"/>
              </a:rPr>
              <a:t>Spread through respiratory droplets when coughing and sneezing, close personal contact, touching a surface with the virus on it, then touching your mouth, nose or eyes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Arial Nova" panose="020B0504020202020204" pitchFamily="34" charset="0"/>
              </a:rPr>
              <a:t>Close contact defined: within 6 feet for &gt; 15 minutes</a:t>
            </a:r>
          </a:p>
        </p:txBody>
      </p:sp>
    </p:spTree>
    <p:extLst>
      <p:ext uri="{BB962C8B-B14F-4D97-AF65-F5344CB8AC3E}">
        <p14:creationId xmlns:p14="http://schemas.microsoft.com/office/powerpoint/2010/main" val="19985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-76200" y="0"/>
            <a:ext cx="121786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A9A32C-1E73-4CEB-9591-1F8716F493D4}"/>
              </a:ext>
            </a:extLst>
          </p:cNvPr>
          <p:cNvSpPr txBox="1"/>
          <p:nvPr/>
        </p:nvSpPr>
        <p:spPr>
          <a:xfrm>
            <a:off x="990600" y="762000"/>
            <a:ext cx="9906000" cy="70788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  <a:latin typeface="Arial Nova" panose="020B0504020202020204" pitchFamily="34" charset="0"/>
              </a:rPr>
              <a:t>Incubation Period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AC75B9-1E66-48BD-91AE-CFE68BF63CAB}"/>
              </a:ext>
            </a:extLst>
          </p:cNvPr>
          <p:cNvSpPr/>
          <p:nvPr/>
        </p:nvSpPr>
        <p:spPr>
          <a:xfrm>
            <a:off x="3327484" y="2057400"/>
            <a:ext cx="52831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2 days – 14 days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F96FF3-F405-4CB6-AF3C-AB8EA2CF9C13}"/>
              </a:ext>
            </a:extLst>
          </p:cNvPr>
          <p:cNvSpPr txBox="1"/>
          <p:nvPr/>
        </p:nvSpPr>
        <p:spPr>
          <a:xfrm>
            <a:off x="2895600" y="3212989"/>
            <a:ext cx="6629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>
              <a:solidFill>
                <a:schemeClr val="tx2"/>
              </a:solidFill>
              <a:latin typeface="Arial Nova Light" panose="020B0604020202020204" pitchFamily="34" charset="0"/>
            </a:endParaRPr>
          </a:p>
          <a:p>
            <a:r>
              <a:rPr lang="en-US" sz="3200" b="1" dirty="0">
                <a:solidFill>
                  <a:schemeClr val="tx2"/>
                </a:solidFill>
                <a:latin typeface="Arial Nova Light" panose="020B0604020202020204" pitchFamily="34" charset="0"/>
              </a:rPr>
              <a:t>   You may not test positive    </a:t>
            </a:r>
          </a:p>
          <a:p>
            <a:r>
              <a:rPr lang="en-US" sz="3200" b="1" dirty="0">
                <a:solidFill>
                  <a:schemeClr val="tx2"/>
                </a:solidFill>
                <a:latin typeface="Arial Nova Light" panose="020B0604020202020204" pitchFamily="34" charset="0"/>
              </a:rPr>
              <a:t>   immediately following exposure.</a:t>
            </a:r>
          </a:p>
          <a:p>
            <a:endParaRPr lang="en-US" sz="3200" b="1" dirty="0">
              <a:solidFill>
                <a:schemeClr val="tx2"/>
              </a:solidFill>
              <a:latin typeface="Arial Nova Light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844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041" y="1747055"/>
            <a:ext cx="10886948" cy="155702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077" y="1253685"/>
            <a:ext cx="10980877" cy="464883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13316" y="-36990"/>
            <a:ext cx="121786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95305" y="6195874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69EA90-C62B-4D79-A39E-7DF3EB645A4C}"/>
              </a:ext>
            </a:extLst>
          </p:cNvPr>
          <p:cNvSpPr txBox="1"/>
          <p:nvPr/>
        </p:nvSpPr>
        <p:spPr>
          <a:xfrm>
            <a:off x="2971800" y="1524000"/>
            <a:ext cx="6477000" cy="304698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solidFill>
                  <a:schemeClr val="tx2"/>
                </a:solidFill>
                <a:latin typeface="Arial Nova" panose="020B0504020202020204" pitchFamily="34" charset="0"/>
              </a:rPr>
              <a:t>Prevention Measures</a:t>
            </a:r>
          </a:p>
          <a:p>
            <a:pPr algn="ctr"/>
            <a:r>
              <a:rPr lang="en-US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What </a:t>
            </a:r>
          </a:p>
          <a:p>
            <a:pPr algn="ctr"/>
            <a:r>
              <a:rPr lang="en-US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Really </a:t>
            </a:r>
          </a:p>
          <a:p>
            <a:pPr algn="ctr"/>
            <a:r>
              <a:rPr lang="en-US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 WORKS?</a:t>
            </a:r>
          </a:p>
        </p:txBody>
      </p:sp>
    </p:spTree>
    <p:extLst>
      <p:ext uri="{BB962C8B-B14F-4D97-AF65-F5344CB8AC3E}">
        <p14:creationId xmlns:p14="http://schemas.microsoft.com/office/powerpoint/2010/main" val="4276378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-95244" y="11941"/>
            <a:ext cx="121786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06B75C-4D76-40BD-A34F-91D54EBC5BBF}"/>
              </a:ext>
            </a:extLst>
          </p:cNvPr>
          <p:cNvSpPr txBox="1"/>
          <p:nvPr/>
        </p:nvSpPr>
        <p:spPr>
          <a:xfrm>
            <a:off x="6415049" y="6541528"/>
            <a:ext cx="49043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8CC53C-4A0D-4146-93B4-50009C75B5ED}"/>
              </a:ext>
            </a:extLst>
          </p:cNvPr>
          <p:cNvSpPr txBox="1"/>
          <p:nvPr/>
        </p:nvSpPr>
        <p:spPr>
          <a:xfrm>
            <a:off x="6781800" y="1140568"/>
            <a:ext cx="3886200" cy="1938992"/>
          </a:xfrm>
          <a:prstGeom prst="rect">
            <a:avLst/>
          </a:prstGeom>
          <a:solidFill>
            <a:srgbClr val="FFFF66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  WEAR A   </a:t>
            </a:r>
          </a:p>
          <a:p>
            <a:r>
              <a:rPr lang="en-US" sz="6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    MASK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5D21BA-105C-44CF-BFAE-C22B48B618D6}"/>
              </a:ext>
            </a:extLst>
          </p:cNvPr>
          <p:cNvSpPr txBox="1"/>
          <p:nvPr/>
        </p:nvSpPr>
        <p:spPr>
          <a:xfrm>
            <a:off x="1447800" y="3805275"/>
            <a:ext cx="434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2"/>
                </a:solidFill>
                <a:latin typeface="Arial Nova" panose="020B0504020202020204" pitchFamily="34" charset="0"/>
              </a:rPr>
              <a:t>Cloth or surgical masks protect others from your germs.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6D7276-8DBE-489A-9D18-0055038E8C64}"/>
              </a:ext>
            </a:extLst>
          </p:cNvPr>
          <p:cNvSpPr txBox="1"/>
          <p:nvPr/>
        </p:nvSpPr>
        <p:spPr>
          <a:xfrm>
            <a:off x="7315200" y="3749246"/>
            <a:ext cx="34976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Cover your coughs and sneezes and…</a:t>
            </a:r>
          </a:p>
        </p:txBody>
      </p:sp>
      <p:sp>
        <p:nvSpPr>
          <p:cNvPr id="13" name="object 12">
            <a:extLst>
              <a:ext uri="{FF2B5EF4-FFF2-40B4-BE49-F238E27FC236}">
                <a16:creationId xmlns:a16="http://schemas.microsoft.com/office/drawing/2014/main" id="{807742A3-87EC-4346-A172-4BBAD60AB6C9}"/>
              </a:ext>
            </a:extLst>
          </p:cNvPr>
          <p:cNvSpPr/>
          <p:nvPr/>
        </p:nvSpPr>
        <p:spPr>
          <a:xfrm>
            <a:off x="1701005" y="486292"/>
            <a:ext cx="4293093" cy="2887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DED548-0CE2-4F8F-8B68-37F0BE78B142}"/>
              </a:ext>
            </a:extLst>
          </p:cNvPr>
          <p:cNvSpPr txBox="1"/>
          <p:nvPr/>
        </p:nvSpPr>
        <p:spPr>
          <a:xfrm>
            <a:off x="2360910" y="372187"/>
            <a:ext cx="3735089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816177-3092-4F49-B218-ADE165553747}"/>
              </a:ext>
            </a:extLst>
          </p:cNvPr>
          <p:cNvSpPr txBox="1"/>
          <p:nvPr/>
        </p:nvSpPr>
        <p:spPr>
          <a:xfrm>
            <a:off x="2280272" y="2843671"/>
            <a:ext cx="3815727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73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0" y="2"/>
            <a:ext cx="121786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06B75C-4D76-40BD-A34F-91D54EBC5BBF}"/>
              </a:ext>
            </a:extLst>
          </p:cNvPr>
          <p:cNvSpPr txBox="1"/>
          <p:nvPr/>
        </p:nvSpPr>
        <p:spPr>
          <a:xfrm>
            <a:off x="6415049" y="6541528"/>
            <a:ext cx="49043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9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8CC53C-4A0D-4146-93B4-50009C75B5ED}"/>
              </a:ext>
            </a:extLst>
          </p:cNvPr>
          <p:cNvSpPr txBox="1"/>
          <p:nvPr/>
        </p:nvSpPr>
        <p:spPr>
          <a:xfrm>
            <a:off x="6781800" y="1140568"/>
            <a:ext cx="46091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Wash with soap and water for 20 seconds, or use an alcohol based hand rub.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Gloves are NOT a substitute for hand hygiene.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5D21BA-105C-44CF-BFAE-C22B48B618D6}"/>
              </a:ext>
            </a:extLst>
          </p:cNvPr>
          <p:cNvSpPr txBox="1"/>
          <p:nvPr/>
        </p:nvSpPr>
        <p:spPr>
          <a:xfrm>
            <a:off x="1362952" y="491383"/>
            <a:ext cx="4123448" cy="25853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WASH </a:t>
            </a:r>
          </a:p>
          <a:p>
            <a:pPr algn="ctr"/>
            <a:r>
              <a:rPr lang="en-US" sz="5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YOUR</a:t>
            </a:r>
          </a:p>
          <a:p>
            <a:pPr algn="ctr"/>
            <a:r>
              <a:rPr lang="en-US" sz="5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HANDS!</a:t>
            </a:r>
          </a:p>
        </p:txBody>
      </p:sp>
      <p:sp>
        <p:nvSpPr>
          <p:cNvPr id="13" name="object 15">
            <a:extLst>
              <a:ext uri="{FF2B5EF4-FFF2-40B4-BE49-F238E27FC236}">
                <a16:creationId xmlns:a16="http://schemas.microsoft.com/office/drawing/2014/main" id="{AC1CFFCA-6326-4811-9AC4-A77FD79440A4}"/>
              </a:ext>
            </a:extLst>
          </p:cNvPr>
          <p:cNvSpPr/>
          <p:nvPr/>
        </p:nvSpPr>
        <p:spPr>
          <a:xfrm>
            <a:off x="1971542" y="3341065"/>
            <a:ext cx="2906268" cy="30918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87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-76200" y="0"/>
            <a:ext cx="121786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AD4D44-8B90-48D9-8ABF-F00B7E99578D}"/>
              </a:ext>
            </a:extLst>
          </p:cNvPr>
          <p:cNvSpPr txBox="1"/>
          <p:nvPr/>
        </p:nvSpPr>
        <p:spPr>
          <a:xfrm>
            <a:off x="2286000" y="1447800"/>
            <a:ext cx="8077200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tx2"/>
                </a:solidFill>
                <a:latin typeface="Arial Nova" panose="020B0504020202020204" pitchFamily="34" charset="0"/>
              </a:rPr>
              <a:t>Disinfect high touch surfaces frequently.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en-US" sz="36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tx2"/>
                </a:solidFill>
                <a:latin typeface="Arial Nova" panose="020B0504020202020204" pitchFamily="34" charset="0"/>
              </a:rPr>
              <a:t>Avoid sharing supplies, pens, utensils, etc.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endParaRPr lang="en-US" sz="3600" dirty="0">
              <a:solidFill>
                <a:schemeClr val="tx2"/>
              </a:solidFill>
              <a:latin typeface="Arial Nova" panose="020B05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tx2"/>
                </a:solidFill>
                <a:latin typeface="Arial Nova" panose="020B0504020202020204" pitchFamily="34" charset="0"/>
              </a:rPr>
              <a:t>Use single-use items when possible.</a:t>
            </a:r>
          </a:p>
        </p:txBody>
      </p:sp>
    </p:spTree>
    <p:extLst>
      <p:ext uri="{BB962C8B-B14F-4D97-AF65-F5344CB8AC3E}">
        <p14:creationId xmlns:p14="http://schemas.microsoft.com/office/powerpoint/2010/main" val="1401536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0A49-3997-42CB-852F-60A983F93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004CD-9545-4622-950D-1193931399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52A8EB6A-40DC-46D4-99B5-C3F0A94A8561}"/>
              </a:ext>
            </a:extLst>
          </p:cNvPr>
          <p:cNvSpPr/>
          <p:nvPr/>
        </p:nvSpPr>
        <p:spPr>
          <a:xfrm>
            <a:off x="-76200" y="-22934"/>
            <a:ext cx="121786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55E1D12-8F94-4793-94F7-46A980844BD1}"/>
              </a:ext>
            </a:extLst>
          </p:cNvPr>
          <p:cNvSpPr/>
          <p:nvPr/>
        </p:nvSpPr>
        <p:spPr>
          <a:xfrm>
            <a:off x="5789" y="6232864"/>
            <a:ext cx="335280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DA336E-1D48-4508-8A45-E3AE213678F9}"/>
              </a:ext>
            </a:extLst>
          </p:cNvPr>
          <p:cNvSpPr txBox="1"/>
          <p:nvPr/>
        </p:nvSpPr>
        <p:spPr>
          <a:xfrm>
            <a:off x="1676400" y="2638009"/>
            <a:ext cx="89154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2"/>
                </a:solidFill>
                <a:latin typeface="Arial Nova" panose="020B0504020202020204" pitchFamily="34" charset="0"/>
              </a:rPr>
              <a:t>Get tested if you have any COVID symptoms.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2"/>
                </a:solidFill>
                <a:latin typeface="Arial Nova" panose="020B0504020202020204" pitchFamily="34" charset="0"/>
              </a:rPr>
              <a:t>Isolate until you receive your test result and further instruction.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B37105-6272-4C93-B856-FB48AAEBAC43}"/>
              </a:ext>
            </a:extLst>
          </p:cNvPr>
          <p:cNvSpPr txBox="1"/>
          <p:nvPr/>
        </p:nvSpPr>
        <p:spPr>
          <a:xfrm>
            <a:off x="1676400" y="13716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 Stay HOME if you’re sick!</a:t>
            </a:r>
          </a:p>
        </p:txBody>
      </p:sp>
    </p:spTree>
    <p:extLst>
      <p:ext uri="{BB962C8B-B14F-4D97-AF65-F5344CB8AC3E}">
        <p14:creationId xmlns:p14="http://schemas.microsoft.com/office/powerpoint/2010/main" val="1177076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2636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1908</TotalTime>
  <Words>552</Words>
  <Application>Microsoft Office PowerPoint</Application>
  <PresentationFormat>Widescreen</PresentationFormat>
  <Paragraphs>97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Arial Black</vt:lpstr>
      <vt:lpstr>Arial Nova</vt:lpstr>
      <vt:lpstr>Arial Nova Light</vt:lpstr>
      <vt:lpstr>Arial Rounded MT Bold</vt:lpstr>
      <vt:lpstr>Biome</vt:lpstr>
      <vt:lpstr>Calibri</vt:lpstr>
      <vt:lpstr>Wingdings</vt:lpstr>
      <vt:lpstr>Office Theme</vt:lpstr>
      <vt:lpstr>SUSLA Safe To Return </vt:lpstr>
      <vt:lpstr>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Education Plan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SUNO / OCHSNER Safe To Return</dc:title>
  <dc:creator>Carlos Calix</dc:creator>
  <cp:lastModifiedBy>Emily Robert</cp:lastModifiedBy>
  <cp:revision>46</cp:revision>
  <dcterms:created xsi:type="dcterms:W3CDTF">2020-09-17T21:10:05Z</dcterms:created>
  <dcterms:modified xsi:type="dcterms:W3CDTF">2020-09-23T16:35:03Z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2020-06-01T00:00:00Z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2020-09-17T00:00:00Z</vt:filetime>
  </property>
</Properties>
</file>